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0" r:id="rId4"/>
    <p:sldId id="262" r:id="rId5"/>
    <p:sldId id="263" r:id="rId6"/>
    <p:sldId id="265" r:id="rId7"/>
    <p:sldId id="269" r:id="rId8"/>
    <p:sldId id="270" r:id="rId9"/>
    <p:sldId id="271" r:id="rId10"/>
    <p:sldId id="272" r:id="rId11"/>
    <p:sldId id="264" r:id="rId12"/>
    <p:sldId id="266" r:id="rId13"/>
    <p:sldId id="267" r:id="rId14"/>
    <p:sldId id="268" r:id="rId15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883B"/>
    <a:srgbClr val="E5F3C5"/>
    <a:srgbClr val="9DD02A"/>
    <a:srgbClr val="B7DF5F"/>
    <a:srgbClr val="467DF8"/>
    <a:srgbClr val="ECF29C"/>
    <a:srgbClr val="6CC454"/>
    <a:srgbClr val="84D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3" autoAdjust="0"/>
    <p:restoredTop sz="94660"/>
  </p:normalViewPr>
  <p:slideViewPr>
    <p:cSldViewPr snapToGrid="0">
      <p:cViewPr varScale="1">
        <p:scale>
          <a:sx n="57" d="100"/>
          <a:sy n="57" d="100"/>
        </p:scale>
        <p:origin x="102" y="1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274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338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59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417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336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768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550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66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18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478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162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523CB-F88A-48D6-A8EC-0433EBFF8A11}" type="datetimeFigureOut">
              <a:rPr lang="ko-KR" altLang="en-US" smtClean="0"/>
              <a:t>2021-04-21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580AB-12B1-4144-BE18-25CC47C903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03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841067" y="0"/>
            <a:ext cx="5350933" cy="6858000"/>
          </a:xfrm>
          <a:prstGeom prst="rect">
            <a:avLst/>
          </a:prstGeom>
          <a:solidFill>
            <a:srgbClr val="2C883B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196666" y="1286933"/>
            <a:ext cx="46397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국내 지역 별 </a:t>
            </a:r>
            <a:endParaRPr lang="en-US" altLang="ko-KR" sz="4000" dirty="0" smtClean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en-US" altLang="ko-KR" sz="40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	</a:t>
            </a:r>
            <a:r>
              <a:rPr lang="ko-KR" altLang="en-US" sz="4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여행 </a:t>
            </a:r>
            <a:r>
              <a:rPr lang="en-US" altLang="ko-KR" sz="4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∙ </a:t>
            </a:r>
            <a:r>
              <a:rPr lang="ko-KR" altLang="en-US" sz="4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관광 통계</a:t>
            </a:r>
            <a:endParaRPr lang="ko-KR" altLang="en-US" sz="40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52267" y="5723467"/>
            <a:ext cx="44873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빅데이터 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UI </a:t>
            </a:r>
            <a:r>
              <a:rPr lang="ko-KR" altLang="en-US" sz="2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전문가 양성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ko-KR" altLang="en-US" sz="2000" dirty="0" err="1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파이썬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 R)</a:t>
            </a:r>
          </a:p>
          <a:p>
            <a:pPr algn="r"/>
            <a:r>
              <a:rPr lang="ko-KR" altLang="en-US" sz="2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김광수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</a:t>
            </a:r>
            <a:r>
              <a:rPr lang="ko-KR" altLang="en-US" sz="2000" dirty="0" err="1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박광염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</a:t>
            </a:r>
            <a:r>
              <a:rPr lang="ko-KR" altLang="en-US" sz="2000" dirty="0" err="1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박설아</a:t>
            </a:r>
            <a:r>
              <a:rPr lang="en-US" altLang="ko-KR" sz="2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,</a:t>
            </a:r>
            <a:r>
              <a:rPr lang="ko-KR" altLang="en-US" sz="2000" dirty="0" err="1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탁나은</a:t>
            </a:r>
            <a:endParaRPr lang="en-US" altLang="ko-KR" sz="20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383867" y="846667"/>
            <a:ext cx="5452532" cy="223520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20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202" y="0"/>
            <a:ext cx="83175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8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9482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순서도: 문서 13"/>
          <p:cNvSpPr/>
          <p:nvPr/>
        </p:nvSpPr>
        <p:spPr>
          <a:xfrm>
            <a:off x="0" y="0"/>
            <a:ext cx="5215467" cy="137159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5137"/>
              <a:gd name="connsiteX1" fmla="*/ 21600 w 21600"/>
              <a:gd name="connsiteY1" fmla="*/ 0 h 25137"/>
              <a:gd name="connsiteX2" fmla="*/ 21600 w 21600"/>
              <a:gd name="connsiteY2" fmla="*/ 17322 h 25137"/>
              <a:gd name="connsiteX3" fmla="*/ 0 w 21600"/>
              <a:gd name="connsiteY3" fmla="*/ 20172 h 25137"/>
              <a:gd name="connsiteX4" fmla="*/ 0 w 21600"/>
              <a:gd name="connsiteY4" fmla="*/ 0 h 2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5137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12074" y="32816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067" y="220134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06  </a:t>
            </a: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시각화</a:t>
            </a: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</a:t>
            </a:r>
            <a:endParaRPr kumimoji="0" lang="ko-KR" altLang="en-US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9" name="추가 기능 8" title="Web Viewer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77696134"/>
                  </p:ext>
                </p:extLst>
              </p:nvPr>
            </p:nvGraphicFramePr>
            <p:xfrm>
              <a:off x="1524000" y="1168401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9" name="추가 기능 8" title="Web Viewer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4000" y="1168401"/>
                <a:ext cx="9144000" cy="5143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444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-1"/>
            <a:ext cx="12192000" cy="9482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순서도: 문서 13"/>
          <p:cNvSpPr/>
          <p:nvPr/>
        </p:nvSpPr>
        <p:spPr>
          <a:xfrm>
            <a:off x="0" y="0"/>
            <a:ext cx="5215467" cy="137159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5137"/>
              <a:gd name="connsiteX1" fmla="*/ 21600 w 21600"/>
              <a:gd name="connsiteY1" fmla="*/ 0 h 25137"/>
              <a:gd name="connsiteX2" fmla="*/ 21600 w 21600"/>
              <a:gd name="connsiteY2" fmla="*/ 17322 h 25137"/>
              <a:gd name="connsiteX3" fmla="*/ 0 w 21600"/>
              <a:gd name="connsiteY3" fmla="*/ 20172 h 25137"/>
              <a:gd name="connsiteX4" fmla="*/ 0 w 21600"/>
              <a:gd name="connsiteY4" fmla="*/ 0 h 2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5137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12074" y="32816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067" y="220134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07  </a:t>
            </a: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결론</a:t>
            </a: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</a:t>
            </a:r>
            <a:endParaRPr kumimoji="0" lang="ko-KR" altLang="en-US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123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-1"/>
            <a:ext cx="12192000" cy="9482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순서도: 문서 13"/>
          <p:cNvSpPr/>
          <p:nvPr/>
        </p:nvSpPr>
        <p:spPr>
          <a:xfrm>
            <a:off x="0" y="0"/>
            <a:ext cx="5215467" cy="137159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5137"/>
              <a:gd name="connsiteX1" fmla="*/ 21600 w 21600"/>
              <a:gd name="connsiteY1" fmla="*/ 0 h 25137"/>
              <a:gd name="connsiteX2" fmla="*/ 21600 w 21600"/>
              <a:gd name="connsiteY2" fmla="*/ 17322 h 25137"/>
              <a:gd name="connsiteX3" fmla="*/ 0 w 21600"/>
              <a:gd name="connsiteY3" fmla="*/ 20172 h 25137"/>
              <a:gd name="connsiteX4" fmla="*/ 0 w 21600"/>
              <a:gd name="connsiteY4" fmla="*/ 0 h 2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5137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12074" y="32816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067" y="220134"/>
            <a:ext cx="360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참조</a:t>
            </a: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727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C883B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16680" y="2971800"/>
            <a:ext cx="4358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THANK YOU</a:t>
            </a:r>
            <a:endParaRPr lang="ko-KR" altLang="en-US" sz="54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159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41" r="47971"/>
          <a:stretch/>
        </p:blipFill>
        <p:spPr>
          <a:xfrm>
            <a:off x="0" y="-50800"/>
            <a:ext cx="5350933" cy="69088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-1" y="0"/>
            <a:ext cx="5350933" cy="6858000"/>
          </a:xfrm>
          <a:prstGeom prst="rect">
            <a:avLst/>
          </a:prstGeom>
          <a:solidFill>
            <a:srgbClr val="2C883B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744130" y="1727198"/>
            <a:ext cx="18626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INDEX</a:t>
            </a:r>
            <a:endParaRPr lang="ko-KR" altLang="en-US" sz="3200" dirty="0">
              <a:solidFill>
                <a:schemeClr val="bg1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55130" y="1016000"/>
            <a:ext cx="3640669" cy="482600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6492240" y="1226819"/>
            <a:ext cx="640080" cy="4353562"/>
            <a:chOff x="5897880" y="1087118"/>
            <a:chExt cx="640080" cy="4353562"/>
          </a:xfrm>
        </p:grpSpPr>
        <p:sp>
          <p:nvSpPr>
            <p:cNvPr id="6" name="직사각형 5"/>
            <p:cNvSpPr/>
            <p:nvPr/>
          </p:nvSpPr>
          <p:spPr>
            <a:xfrm>
              <a:off x="5897880" y="1087118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01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5897880" y="4800600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05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5897880" y="2015488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02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5897880" y="2943858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03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5897880" y="3872228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04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7633547" y="1226818"/>
            <a:ext cx="4237028" cy="4353562"/>
            <a:chOff x="5897880" y="1087118"/>
            <a:chExt cx="640080" cy="4353562"/>
          </a:xfrm>
        </p:grpSpPr>
        <p:sp>
          <p:nvSpPr>
            <p:cNvPr id="13" name="직사각형 12"/>
            <p:cNvSpPr/>
            <p:nvPr/>
          </p:nvSpPr>
          <p:spPr>
            <a:xfrm>
              <a:off x="5897880" y="1087118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80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주제 및 목적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5897880" y="4800600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80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결론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5897880" y="2015488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80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연구방법 및 과정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5897880" y="2943858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80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데이터 분석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5897880" y="3872229"/>
              <a:ext cx="640080" cy="640080"/>
            </a:xfrm>
            <a:prstGeom prst="rect">
              <a:avLst/>
            </a:prstGeom>
            <a:solidFill>
              <a:srgbClr val="2C88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800" smtClean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시각화</a:t>
              </a:r>
              <a:endParaRPr lang="ko-KR" altLang="en-US" sz="2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049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-1"/>
            <a:ext cx="12192000" cy="9482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순서도: 문서 13"/>
          <p:cNvSpPr/>
          <p:nvPr/>
        </p:nvSpPr>
        <p:spPr>
          <a:xfrm>
            <a:off x="0" y="0"/>
            <a:ext cx="5215467" cy="137159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5137"/>
              <a:gd name="connsiteX1" fmla="*/ 21600 w 21600"/>
              <a:gd name="connsiteY1" fmla="*/ 0 h 25137"/>
              <a:gd name="connsiteX2" fmla="*/ 21600 w 21600"/>
              <a:gd name="connsiteY2" fmla="*/ 17322 h 25137"/>
              <a:gd name="connsiteX3" fmla="*/ 0 w 21600"/>
              <a:gd name="connsiteY3" fmla="*/ 20172 h 25137"/>
              <a:gd name="connsiteX4" fmla="*/ 0 w 21600"/>
              <a:gd name="connsiteY4" fmla="*/ 0 h 2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5137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12074" y="32816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067" y="220134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01  </a:t>
            </a: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주제 및 목적</a:t>
            </a: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</a:t>
            </a:r>
            <a:endParaRPr kumimoji="0" lang="ko-KR" altLang="en-US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823357" y="4687729"/>
            <a:ext cx="8545285" cy="1811042"/>
          </a:xfrm>
          <a:prstGeom prst="rect">
            <a:avLst/>
          </a:pr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한</a:t>
            </a:r>
            <a:r>
              <a:rPr lang="ko-KR" altLang="en-US" sz="240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국 관광 수지의 지속적인 적자 속</a:t>
            </a:r>
            <a:endParaRPr lang="en-US" altLang="ko-KR" sz="2400" smtClean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240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현황 국내여행의</a:t>
            </a:r>
            <a:r>
              <a:rPr lang="en-US" altLang="ko-KR" sz="24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sz="240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정보를 취합하여 </a:t>
            </a:r>
            <a:endParaRPr lang="en-US" altLang="ko-KR" sz="2400" smtClean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240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지역특색을 수치화하고</a:t>
            </a:r>
            <a:r>
              <a:rPr lang="en-US" altLang="ko-KR" sz="240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</a:p>
          <a:p>
            <a:pPr algn="ctr"/>
            <a:r>
              <a:rPr lang="ko-KR" altLang="en-US" sz="240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코로나 이후 국내여행 정보제공 및  </a:t>
            </a:r>
            <a:endParaRPr lang="en-US" altLang="ko-KR" sz="2400" smtClean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algn="ctr"/>
            <a:r>
              <a:rPr lang="ko-KR" altLang="en-US" sz="160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919" y="1591733"/>
            <a:ext cx="5651522" cy="296019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633" y="1239528"/>
            <a:ext cx="3448201" cy="344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06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-1"/>
            <a:ext cx="12192000" cy="9482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순서도: 문서 13"/>
          <p:cNvSpPr/>
          <p:nvPr/>
        </p:nvSpPr>
        <p:spPr>
          <a:xfrm>
            <a:off x="0" y="0"/>
            <a:ext cx="5215467" cy="137159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5137"/>
              <a:gd name="connsiteX1" fmla="*/ 21600 w 21600"/>
              <a:gd name="connsiteY1" fmla="*/ 0 h 25137"/>
              <a:gd name="connsiteX2" fmla="*/ 21600 w 21600"/>
              <a:gd name="connsiteY2" fmla="*/ 17322 h 25137"/>
              <a:gd name="connsiteX3" fmla="*/ 0 w 21600"/>
              <a:gd name="connsiteY3" fmla="*/ 20172 h 25137"/>
              <a:gd name="connsiteX4" fmla="*/ 0 w 21600"/>
              <a:gd name="connsiteY4" fmla="*/ 0 h 2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5137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12074" y="32816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067" y="220134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02  </a:t>
            </a: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연구</a:t>
            </a:r>
            <a:r>
              <a:rPr kumimoji="0" lang="ko-KR" altLang="en-US" sz="4000" b="0" i="0" u="none" strike="noStrike" kern="120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방법</a:t>
            </a:r>
            <a:endParaRPr kumimoji="0" lang="ko-KR" altLang="en-US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027766" y="1591733"/>
            <a:ext cx="8140701" cy="4900352"/>
            <a:chOff x="2027766" y="1591733"/>
            <a:chExt cx="8140701" cy="4900352"/>
          </a:xfrm>
        </p:grpSpPr>
        <p:sp>
          <p:nvSpPr>
            <p:cNvPr id="6" name="자유형 5"/>
            <p:cNvSpPr/>
            <p:nvPr/>
          </p:nvSpPr>
          <p:spPr>
            <a:xfrm>
              <a:off x="2027766" y="1591733"/>
              <a:ext cx="8128000" cy="590780"/>
            </a:xfrm>
            <a:custGeom>
              <a:avLst/>
              <a:gdLst>
                <a:gd name="connsiteX0" fmla="*/ 0 w 8128000"/>
                <a:gd name="connsiteY0" fmla="*/ 98465 h 590780"/>
                <a:gd name="connsiteX1" fmla="*/ 98465 w 8128000"/>
                <a:gd name="connsiteY1" fmla="*/ 0 h 590780"/>
                <a:gd name="connsiteX2" fmla="*/ 8029535 w 8128000"/>
                <a:gd name="connsiteY2" fmla="*/ 0 h 590780"/>
                <a:gd name="connsiteX3" fmla="*/ 8128000 w 8128000"/>
                <a:gd name="connsiteY3" fmla="*/ 98465 h 590780"/>
                <a:gd name="connsiteX4" fmla="*/ 8128000 w 8128000"/>
                <a:gd name="connsiteY4" fmla="*/ 492315 h 590780"/>
                <a:gd name="connsiteX5" fmla="*/ 8029535 w 8128000"/>
                <a:gd name="connsiteY5" fmla="*/ 590780 h 590780"/>
                <a:gd name="connsiteX6" fmla="*/ 98465 w 8128000"/>
                <a:gd name="connsiteY6" fmla="*/ 590780 h 590780"/>
                <a:gd name="connsiteX7" fmla="*/ 0 w 8128000"/>
                <a:gd name="connsiteY7" fmla="*/ 492315 h 590780"/>
                <a:gd name="connsiteX8" fmla="*/ 0 w 8128000"/>
                <a:gd name="connsiteY8" fmla="*/ 98465 h 59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28000" h="590780">
                  <a:moveTo>
                    <a:pt x="0" y="98465"/>
                  </a:moveTo>
                  <a:cubicBezTo>
                    <a:pt x="0" y="44084"/>
                    <a:pt x="44084" y="0"/>
                    <a:pt x="98465" y="0"/>
                  </a:cubicBezTo>
                  <a:lnTo>
                    <a:pt x="8029535" y="0"/>
                  </a:lnTo>
                  <a:cubicBezTo>
                    <a:pt x="8083916" y="0"/>
                    <a:pt x="8128000" y="44084"/>
                    <a:pt x="8128000" y="98465"/>
                  </a:cubicBezTo>
                  <a:lnTo>
                    <a:pt x="8128000" y="492315"/>
                  </a:lnTo>
                  <a:cubicBezTo>
                    <a:pt x="8128000" y="546696"/>
                    <a:pt x="8083916" y="590780"/>
                    <a:pt x="8029535" y="590780"/>
                  </a:cubicBezTo>
                  <a:lnTo>
                    <a:pt x="98465" y="590780"/>
                  </a:lnTo>
                  <a:cubicBezTo>
                    <a:pt x="44084" y="590780"/>
                    <a:pt x="0" y="546696"/>
                    <a:pt x="0" y="492315"/>
                  </a:cubicBezTo>
                  <a:lnTo>
                    <a:pt x="0" y="98465"/>
                  </a:lnTo>
                  <a:close/>
                </a:path>
              </a:pathLst>
            </a:custGeom>
            <a:solidFill>
              <a:srgbClr val="2C883B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7420" tIns="97420" rIns="97420" bIns="97420" numCol="1" spcCol="1270" anchor="ctr" anchorCtr="0">
              <a:noAutofit/>
            </a:bodyPr>
            <a:lstStyle/>
            <a:p>
              <a:pPr lvl="0" algn="l" defTabSz="8001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800" kern="1200" dirty="0"/>
                <a:t>1. </a:t>
              </a:r>
              <a:r>
                <a:rPr lang="en-US" altLang="ko-KR" sz="1800" kern="1200" dirty="0" err="1"/>
                <a:t>Matplotlib</a:t>
              </a:r>
              <a:r>
                <a:rPr lang="ko-KR" altLang="en-US" sz="1800" kern="1200" dirty="0"/>
                <a:t>을 </a:t>
              </a:r>
              <a:r>
                <a:rPr lang="ko-KR" altLang="en-US" sz="1800" kern="1200"/>
                <a:t>사용하여 </a:t>
              </a:r>
              <a:r>
                <a:rPr lang="ko-KR" altLang="en-US" sz="1800" kern="1200" smtClean="0"/>
                <a:t>분석 데이터 시각화</a:t>
              </a:r>
              <a:endParaRPr lang="ko-KR" altLang="en-US" sz="1800" kern="1200" dirty="0"/>
            </a:p>
          </p:txBody>
        </p:sp>
        <p:sp>
          <p:nvSpPr>
            <p:cNvPr id="7" name="자유형 6"/>
            <p:cNvSpPr/>
            <p:nvPr/>
          </p:nvSpPr>
          <p:spPr>
            <a:xfrm>
              <a:off x="2027766" y="2182513"/>
              <a:ext cx="8128000" cy="1076400"/>
            </a:xfrm>
            <a:custGeom>
              <a:avLst/>
              <a:gdLst>
                <a:gd name="connsiteX0" fmla="*/ 0 w 8128000"/>
                <a:gd name="connsiteY0" fmla="*/ 0 h 1076400"/>
                <a:gd name="connsiteX1" fmla="*/ 8128000 w 8128000"/>
                <a:gd name="connsiteY1" fmla="*/ 0 h 1076400"/>
                <a:gd name="connsiteX2" fmla="*/ 8128000 w 8128000"/>
                <a:gd name="connsiteY2" fmla="*/ 1076400 h 1076400"/>
                <a:gd name="connsiteX3" fmla="*/ 0 w 8128000"/>
                <a:gd name="connsiteY3" fmla="*/ 1076400 h 1076400"/>
                <a:gd name="connsiteX4" fmla="*/ 0 w 8128000"/>
                <a:gd name="connsiteY4" fmla="*/ 0 h 107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1076400">
                  <a:moveTo>
                    <a:pt x="0" y="0"/>
                  </a:moveTo>
                  <a:lnTo>
                    <a:pt x="8128000" y="0"/>
                  </a:lnTo>
                  <a:lnTo>
                    <a:pt x="8128000" y="1076400"/>
                  </a:lnTo>
                  <a:lnTo>
                    <a:pt x="0" y="10764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58064" tIns="20320" rIns="113792" bIns="20320" numCol="1" spcCol="1270" anchor="t" anchorCtr="0">
              <a:noAutofit/>
            </a:bodyPr>
            <a:lstStyle/>
            <a:p>
              <a:pPr marL="171450" lvl="1" indent="-171450" algn="l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20000"/>
                </a:spcAft>
                <a:buChar char="••"/>
              </a:pPr>
              <a:endParaRPr lang="ko-KR" altLang="en-US" sz="1600" kern="1200" baseline="0" dirty="0"/>
            </a:p>
          </p:txBody>
        </p:sp>
        <p:sp>
          <p:nvSpPr>
            <p:cNvPr id="8" name="자유형 7"/>
            <p:cNvSpPr/>
            <p:nvPr/>
          </p:nvSpPr>
          <p:spPr>
            <a:xfrm>
              <a:off x="2027766" y="2402647"/>
              <a:ext cx="8128000" cy="540186"/>
            </a:xfrm>
            <a:custGeom>
              <a:avLst/>
              <a:gdLst>
                <a:gd name="connsiteX0" fmla="*/ 0 w 8128000"/>
                <a:gd name="connsiteY0" fmla="*/ 90033 h 540186"/>
                <a:gd name="connsiteX1" fmla="*/ 90033 w 8128000"/>
                <a:gd name="connsiteY1" fmla="*/ 0 h 540186"/>
                <a:gd name="connsiteX2" fmla="*/ 8037967 w 8128000"/>
                <a:gd name="connsiteY2" fmla="*/ 0 h 540186"/>
                <a:gd name="connsiteX3" fmla="*/ 8128000 w 8128000"/>
                <a:gd name="connsiteY3" fmla="*/ 90033 h 540186"/>
                <a:gd name="connsiteX4" fmla="*/ 8128000 w 8128000"/>
                <a:gd name="connsiteY4" fmla="*/ 450153 h 540186"/>
                <a:gd name="connsiteX5" fmla="*/ 8037967 w 8128000"/>
                <a:gd name="connsiteY5" fmla="*/ 540186 h 540186"/>
                <a:gd name="connsiteX6" fmla="*/ 90033 w 8128000"/>
                <a:gd name="connsiteY6" fmla="*/ 540186 h 540186"/>
                <a:gd name="connsiteX7" fmla="*/ 0 w 8128000"/>
                <a:gd name="connsiteY7" fmla="*/ 450153 h 540186"/>
                <a:gd name="connsiteX8" fmla="*/ 0 w 8128000"/>
                <a:gd name="connsiteY8" fmla="*/ 90033 h 540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28000" h="540186">
                  <a:moveTo>
                    <a:pt x="0" y="90033"/>
                  </a:moveTo>
                  <a:cubicBezTo>
                    <a:pt x="0" y="40309"/>
                    <a:pt x="40309" y="0"/>
                    <a:pt x="90033" y="0"/>
                  </a:cubicBezTo>
                  <a:lnTo>
                    <a:pt x="8037967" y="0"/>
                  </a:lnTo>
                  <a:cubicBezTo>
                    <a:pt x="8087691" y="0"/>
                    <a:pt x="8128000" y="40309"/>
                    <a:pt x="8128000" y="90033"/>
                  </a:cubicBezTo>
                  <a:lnTo>
                    <a:pt x="8128000" y="450153"/>
                  </a:lnTo>
                  <a:cubicBezTo>
                    <a:pt x="8128000" y="499877"/>
                    <a:pt x="8087691" y="540186"/>
                    <a:pt x="8037967" y="540186"/>
                  </a:cubicBezTo>
                  <a:lnTo>
                    <a:pt x="90033" y="540186"/>
                  </a:lnTo>
                  <a:cubicBezTo>
                    <a:pt x="40309" y="540186"/>
                    <a:pt x="0" y="499877"/>
                    <a:pt x="0" y="450153"/>
                  </a:cubicBezTo>
                  <a:lnTo>
                    <a:pt x="0" y="90033"/>
                  </a:lnTo>
                  <a:close/>
                </a:path>
              </a:pathLst>
            </a:custGeom>
            <a:solidFill>
              <a:srgbClr val="2C883B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950" tIns="94950" rIns="94950" bIns="94950" numCol="1" spcCol="1270" anchor="ctr" anchorCtr="0">
              <a:noAutofit/>
            </a:bodyPr>
            <a:lstStyle/>
            <a:p>
              <a:pPr lvl="0" algn="l" defTabSz="8001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800" kern="1200" dirty="0"/>
                <a:t>2</a:t>
              </a:r>
              <a:r>
                <a:rPr lang="en-US" altLang="ko-KR" sz="1800" kern="1200"/>
                <a:t>. </a:t>
              </a:r>
              <a:r>
                <a:rPr lang="en-US" altLang="ko-KR" sz="1800" kern="1200" smtClean="0"/>
                <a:t>Folium</a:t>
              </a:r>
              <a:r>
                <a:rPr lang="ko-KR" altLang="en-US" sz="1800" kern="1200" smtClean="0"/>
                <a:t>을 사용하여 분석 데이터 지도 시각화</a:t>
              </a:r>
              <a:endParaRPr lang="en-US" altLang="ko-KR" sz="1800" kern="1200" dirty="0"/>
            </a:p>
          </p:txBody>
        </p:sp>
        <p:sp>
          <p:nvSpPr>
            <p:cNvPr id="9" name="자유형 8"/>
            <p:cNvSpPr/>
            <p:nvPr/>
          </p:nvSpPr>
          <p:spPr>
            <a:xfrm>
              <a:off x="2027766" y="3799099"/>
              <a:ext cx="8128000" cy="1076400"/>
            </a:xfrm>
            <a:custGeom>
              <a:avLst/>
              <a:gdLst>
                <a:gd name="connsiteX0" fmla="*/ 0 w 8128000"/>
                <a:gd name="connsiteY0" fmla="*/ 0 h 1076400"/>
                <a:gd name="connsiteX1" fmla="*/ 8128000 w 8128000"/>
                <a:gd name="connsiteY1" fmla="*/ 0 h 1076400"/>
                <a:gd name="connsiteX2" fmla="*/ 8128000 w 8128000"/>
                <a:gd name="connsiteY2" fmla="*/ 1076400 h 1076400"/>
                <a:gd name="connsiteX3" fmla="*/ 0 w 8128000"/>
                <a:gd name="connsiteY3" fmla="*/ 1076400 h 1076400"/>
                <a:gd name="connsiteX4" fmla="*/ 0 w 8128000"/>
                <a:gd name="connsiteY4" fmla="*/ 0 h 107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1076400">
                  <a:moveTo>
                    <a:pt x="0" y="0"/>
                  </a:moveTo>
                  <a:lnTo>
                    <a:pt x="8128000" y="0"/>
                  </a:lnTo>
                  <a:lnTo>
                    <a:pt x="8128000" y="1076400"/>
                  </a:lnTo>
                  <a:lnTo>
                    <a:pt x="0" y="10764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58064" tIns="20320" rIns="113792" bIns="20320" numCol="1" spcCol="1270" anchor="t" anchorCtr="0">
              <a:noAutofit/>
            </a:bodyPr>
            <a:lstStyle/>
            <a:p>
              <a:pPr marL="171450" lvl="1" indent="-171450" algn="l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20000"/>
                </a:spcAft>
                <a:buChar char="••"/>
              </a:pPr>
              <a:endParaRPr lang="ko-KR" altLang="en-US" sz="1600" kern="1200" dirty="0"/>
            </a:p>
          </p:txBody>
        </p:sp>
        <p:sp>
          <p:nvSpPr>
            <p:cNvPr id="10" name="자유형 9"/>
            <p:cNvSpPr/>
            <p:nvPr/>
          </p:nvSpPr>
          <p:spPr>
            <a:xfrm>
              <a:off x="2040467" y="3162967"/>
              <a:ext cx="8128000" cy="540186"/>
            </a:xfrm>
            <a:custGeom>
              <a:avLst/>
              <a:gdLst>
                <a:gd name="connsiteX0" fmla="*/ 0 w 8128000"/>
                <a:gd name="connsiteY0" fmla="*/ 90033 h 540186"/>
                <a:gd name="connsiteX1" fmla="*/ 90033 w 8128000"/>
                <a:gd name="connsiteY1" fmla="*/ 0 h 540186"/>
                <a:gd name="connsiteX2" fmla="*/ 8037967 w 8128000"/>
                <a:gd name="connsiteY2" fmla="*/ 0 h 540186"/>
                <a:gd name="connsiteX3" fmla="*/ 8128000 w 8128000"/>
                <a:gd name="connsiteY3" fmla="*/ 90033 h 540186"/>
                <a:gd name="connsiteX4" fmla="*/ 8128000 w 8128000"/>
                <a:gd name="connsiteY4" fmla="*/ 450153 h 540186"/>
                <a:gd name="connsiteX5" fmla="*/ 8037967 w 8128000"/>
                <a:gd name="connsiteY5" fmla="*/ 540186 h 540186"/>
                <a:gd name="connsiteX6" fmla="*/ 90033 w 8128000"/>
                <a:gd name="connsiteY6" fmla="*/ 540186 h 540186"/>
                <a:gd name="connsiteX7" fmla="*/ 0 w 8128000"/>
                <a:gd name="connsiteY7" fmla="*/ 450153 h 540186"/>
                <a:gd name="connsiteX8" fmla="*/ 0 w 8128000"/>
                <a:gd name="connsiteY8" fmla="*/ 90033 h 540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28000" h="540186">
                  <a:moveTo>
                    <a:pt x="0" y="90033"/>
                  </a:moveTo>
                  <a:cubicBezTo>
                    <a:pt x="0" y="40309"/>
                    <a:pt x="40309" y="0"/>
                    <a:pt x="90033" y="0"/>
                  </a:cubicBezTo>
                  <a:lnTo>
                    <a:pt x="8037967" y="0"/>
                  </a:lnTo>
                  <a:cubicBezTo>
                    <a:pt x="8087691" y="0"/>
                    <a:pt x="8128000" y="40309"/>
                    <a:pt x="8128000" y="90033"/>
                  </a:cubicBezTo>
                  <a:lnTo>
                    <a:pt x="8128000" y="450153"/>
                  </a:lnTo>
                  <a:cubicBezTo>
                    <a:pt x="8128000" y="499877"/>
                    <a:pt x="8087691" y="540186"/>
                    <a:pt x="8037967" y="540186"/>
                  </a:cubicBezTo>
                  <a:lnTo>
                    <a:pt x="90033" y="540186"/>
                  </a:lnTo>
                  <a:cubicBezTo>
                    <a:pt x="40309" y="540186"/>
                    <a:pt x="0" y="499877"/>
                    <a:pt x="0" y="450153"/>
                  </a:cubicBezTo>
                  <a:lnTo>
                    <a:pt x="0" y="90033"/>
                  </a:lnTo>
                  <a:close/>
                </a:path>
              </a:pathLst>
            </a:custGeom>
            <a:solidFill>
              <a:srgbClr val="2C883B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950" tIns="94950" rIns="94950" bIns="94950" numCol="1" spcCol="1270" anchor="ctr" anchorCtr="0">
              <a:noAutofit/>
            </a:bodyPr>
            <a:lstStyle/>
            <a:p>
              <a:pPr lvl="0" algn="l" defTabSz="8001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1800" kern="1200" dirty="0"/>
                <a:t>3</a:t>
              </a:r>
              <a:r>
                <a:rPr lang="en-US" altLang="ko-KR" sz="1800" kern="1200"/>
                <a:t>. </a:t>
              </a:r>
              <a:r>
                <a:rPr lang="en-US" altLang="ko-KR" smtClean="0"/>
                <a:t>Selenium</a:t>
              </a:r>
              <a:r>
                <a:rPr lang="ko-KR" altLang="en-US" smtClean="0"/>
                <a:t>을 사용하여 크롤링한 각 지역별 여행 자료 </a:t>
              </a:r>
              <a:r>
                <a:rPr lang="en-US" altLang="ko-KR" smtClean="0"/>
                <a:t>WordCloud</a:t>
              </a:r>
              <a:endParaRPr lang="en-US" altLang="ko-KR" sz="1800" kern="1200" dirty="0"/>
            </a:p>
          </p:txBody>
        </p:sp>
        <p:sp>
          <p:nvSpPr>
            <p:cNvPr id="11" name="자유형 10"/>
            <p:cNvSpPr/>
            <p:nvPr/>
          </p:nvSpPr>
          <p:spPr>
            <a:xfrm>
              <a:off x="2027766" y="5415685"/>
              <a:ext cx="8128000" cy="1076400"/>
            </a:xfrm>
            <a:custGeom>
              <a:avLst/>
              <a:gdLst>
                <a:gd name="connsiteX0" fmla="*/ 0 w 8128000"/>
                <a:gd name="connsiteY0" fmla="*/ 0 h 1076400"/>
                <a:gd name="connsiteX1" fmla="*/ 8128000 w 8128000"/>
                <a:gd name="connsiteY1" fmla="*/ 0 h 1076400"/>
                <a:gd name="connsiteX2" fmla="*/ 8128000 w 8128000"/>
                <a:gd name="connsiteY2" fmla="*/ 1076400 h 1076400"/>
                <a:gd name="connsiteX3" fmla="*/ 0 w 8128000"/>
                <a:gd name="connsiteY3" fmla="*/ 1076400 h 1076400"/>
                <a:gd name="connsiteX4" fmla="*/ 0 w 8128000"/>
                <a:gd name="connsiteY4" fmla="*/ 0 h 107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28000" h="1076400">
                  <a:moveTo>
                    <a:pt x="0" y="0"/>
                  </a:moveTo>
                  <a:lnTo>
                    <a:pt x="8128000" y="0"/>
                  </a:lnTo>
                  <a:lnTo>
                    <a:pt x="8128000" y="1076400"/>
                  </a:lnTo>
                  <a:lnTo>
                    <a:pt x="0" y="107640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58064" tIns="20320" rIns="113792" bIns="20320" numCol="1" spcCol="1270" anchor="t" anchorCtr="0">
              <a:noAutofit/>
            </a:bodyPr>
            <a:lstStyle/>
            <a:p>
              <a:pPr marL="171450" lvl="1" indent="-171450" algn="l" defTabSz="711200" latinLnBrk="1">
                <a:lnSpc>
                  <a:spcPct val="90000"/>
                </a:lnSpc>
                <a:spcBef>
                  <a:spcPct val="0"/>
                </a:spcBef>
                <a:spcAft>
                  <a:spcPct val="20000"/>
                </a:spcAft>
                <a:buChar char="••"/>
              </a:pPr>
              <a:endParaRPr lang="ko-KR" altLang="en-US" sz="1600" kern="1200" dirty="0"/>
            </a:p>
          </p:txBody>
        </p:sp>
        <p:sp>
          <p:nvSpPr>
            <p:cNvPr id="13" name="자유형 12"/>
            <p:cNvSpPr/>
            <p:nvPr/>
          </p:nvSpPr>
          <p:spPr>
            <a:xfrm>
              <a:off x="2040467" y="3923287"/>
              <a:ext cx="8128000" cy="540186"/>
            </a:xfrm>
            <a:custGeom>
              <a:avLst/>
              <a:gdLst>
                <a:gd name="connsiteX0" fmla="*/ 0 w 8128000"/>
                <a:gd name="connsiteY0" fmla="*/ 90033 h 540186"/>
                <a:gd name="connsiteX1" fmla="*/ 90033 w 8128000"/>
                <a:gd name="connsiteY1" fmla="*/ 0 h 540186"/>
                <a:gd name="connsiteX2" fmla="*/ 8037967 w 8128000"/>
                <a:gd name="connsiteY2" fmla="*/ 0 h 540186"/>
                <a:gd name="connsiteX3" fmla="*/ 8128000 w 8128000"/>
                <a:gd name="connsiteY3" fmla="*/ 90033 h 540186"/>
                <a:gd name="connsiteX4" fmla="*/ 8128000 w 8128000"/>
                <a:gd name="connsiteY4" fmla="*/ 450153 h 540186"/>
                <a:gd name="connsiteX5" fmla="*/ 8037967 w 8128000"/>
                <a:gd name="connsiteY5" fmla="*/ 540186 h 540186"/>
                <a:gd name="connsiteX6" fmla="*/ 90033 w 8128000"/>
                <a:gd name="connsiteY6" fmla="*/ 540186 h 540186"/>
                <a:gd name="connsiteX7" fmla="*/ 0 w 8128000"/>
                <a:gd name="connsiteY7" fmla="*/ 450153 h 540186"/>
                <a:gd name="connsiteX8" fmla="*/ 0 w 8128000"/>
                <a:gd name="connsiteY8" fmla="*/ 90033 h 540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28000" h="540186">
                  <a:moveTo>
                    <a:pt x="0" y="90033"/>
                  </a:moveTo>
                  <a:cubicBezTo>
                    <a:pt x="0" y="40309"/>
                    <a:pt x="40309" y="0"/>
                    <a:pt x="90033" y="0"/>
                  </a:cubicBezTo>
                  <a:lnTo>
                    <a:pt x="8037967" y="0"/>
                  </a:lnTo>
                  <a:cubicBezTo>
                    <a:pt x="8087691" y="0"/>
                    <a:pt x="8128000" y="40309"/>
                    <a:pt x="8128000" y="90033"/>
                  </a:cubicBezTo>
                  <a:lnTo>
                    <a:pt x="8128000" y="450153"/>
                  </a:lnTo>
                  <a:cubicBezTo>
                    <a:pt x="8128000" y="499877"/>
                    <a:pt x="8087691" y="540186"/>
                    <a:pt x="8037967" y="540186"/>
                  </a:cubicBezTo>
                  <a:lnTo>
                    <a:pt x="90033" y="540186"/>
                  </a:lnTo>
                  <a:cubicBezTo>
                    <a:pt x="40309" y="540186"/>
                    <a:pt x="0" y="499877"/>
                    <a:pt x="0" y="450153"/>
                  </a:cubicBezTo>
                  <a:lnTo>
                    <a:pt x="0" y="90033"/>
                  </a:lnTo>
                  <a:close/>
                </a:path>
              </a:pathLst>
            </a:custGeom>
            <a:solidFill>
              <a:srgbClr val="2C883B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4950" tIns="94950" rIns="94950" bIns="94950" numCol="1" spcCol="1270" anchor="ctr" anchorCtr="0">
              <a:noAutofit/>
            </a:bodyPr>
            <a:lstStyle/>
            <a:p>
              <a:pPr lvl="0" algn="l" defTabSz="8001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dirty="0"/>
                <a:t>4</a:t>
              </a:r>
              <a:r>
                <a:rPr lang="en-US" altLang="ko-KR" sz="1800" kern="1200" smtClean="0"/>
                <a:t>. </a:t>
              </a:r>
              <a:r>
                <a:rPr lang="ko-KR" altLang="en-US" sz="1800" kern="1200" smtClean="0"/>
                <a:t>수집데이터를 토대로 연관분석</a:t>
              </a:r>
              <a:endParaRPr lang="en-US" altLang="ko-KR" sz="1800" kern="120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347675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-1"/>
            <a:ext cx="12192000" cy="9482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순서도: 문서 13"/>
          <p:cNvSpPr/>
          <p:nvPr/>
        </p:nvSpPr>
        <p:spPr>
          <a:xfrm>
            <a:off x="0" y="0"/>
            <a:ext cx="5215467" cy="137159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5137"/>
              <a:gd name="connsiteX1" fmla="*/ 21600 w 21600"/>
              <a:gd name="connsiteY1" fmla="*/ 0 h 25137"/>
              <a:gd name="connsiteX2" fmla="*/ 21600 w 21600"/>
              <a:gd name="connsiteY2" fmla="*/ 17322 h 25137"/>
              <a:gd name="connsiteX3" fmla="*/ 0 w 21600"/>
              <a:gd name="connsiteY3" fmla="*/ 20172 h 25137"/>
              <a:gd name="connsiteX4" fmla="*/ 0 w 21600"/>
              <a:gd name="connsiteY4" fmla="*/ 0 h 2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5137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12074" y="32816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067" y="220134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04 </a:t>
            </a:r>
            <a:r>
              <a:rPr kumimoji="0" lang="ko-KR" altLang="en-US" sz="4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연구가설</a:t>
            </a:r>
            <a:r>
              <a:rPr kumimoji="0" lang="en-US" altLang="ko-KR" sz="4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  </a:t>
            </a:r>
            <a:endParaRPr kumimoji="0" lang="ko-KR" altLang="en-US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252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-1"/>
            <a:ext cx="12192000" cy="9482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순서도: 문서 13"/>
          <p:cNvSpPr/>
          <p:nvPr/>
        </p:nvSpPr>
        <p:spPr>
          <a:xfrm>
            <a:off x="0" y="0"/>
            <a:ext cx="5215467" cy="137159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5137"/>
              <a:gd name="connsiteX1" fmla="*/ 21600 w 21600"/>
              <a:gd name="connsiteY1" fmla="*/ 0 h 25137"/>
              <a:gd name="connsiteX2" fmla="*/ 21600 w 21600"/>
              <a:gd name="connsiteY2" fmla="*/ 17322 h 25137"/>
              <a:gd name="connsiteX3" fmla="*/ 0 w 21600"/>
              <a:gd name="connsiteY3" fmla="*/ 20172 h 25137"/>
              <a:gd name="connsiteX4" fmla="*/ 0 w 21600"/>
              <a:gd name="connsiteY4" fmla="*/ 0 h 2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5137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12074" y="32816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067" y="220134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05  </a:t>
            </a: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데이터 분석</a:t>
            </a: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</a:t>
            </a:r>
            <a:endParaRPr kumimoji="0" lang="ko-KR" altLang="en-US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699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-1"/>
            <a:ext cx="12192000" cy="9482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순서도: 문서 13"/>
          <p:cNvSpPr/>
          <p:nvPr/>
        </p:nvSpPr>
        <p:spPr>
          <a:xfrm>
            <a:off x="0" y="0"/>
            <a:ext cx="5215467" cy="137159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5137"/>
              <a:gd name="connsiteX1" fmla="*/ 21600 w 21600"/>
              <a:gd name="connsiteY1" fmla="*/ 0 h 25137"/>
              <a:gd name="connsiteX2" fmla="*/ 21600 w 21600"/>
              <a:gd name="connsiteY2" fmla="*/ 17322 h 25137"/>
              <a:gd name="connsiteX3" fmla="*/ 0 w 21600"/>
              <a:gd name="connsiteY3" fmla="*/ 20172 h 25137"/>
              <a:gd name="connsiteX4" fmla="*/ 0 w 21600"/>
              <a:gd name="connsiteY4" fmla="*/ 0 h 2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5137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12074" y="32816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067" y="220134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06  </a:t>
            </a: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시각화</a:t>
            </a: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</a:t>
            </a:r>
            <a:endParaRPr kumimoji="0" lang="ko-KR" altLang="en-US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907" y="1591733"/>
            <a:ext cx="8656185" cy="499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82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360228" cy="680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51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-1"/>
            <a:ext cx="12192000" cy="9482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순서도: 문서 13"/>
          <p:cNvSpPr/>
          <p:nvPr/>
        </p:nvSpPr>
        <p:spPr>
          <a:xfrm>
            <a:off x="0" y="0"/>
            <a:ext cx="5215467" cy="137159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5137"/>
              <a:gd name="connsiteX1" fmla="*/ 21600 w 21600"/>
              <a:gd name="connsiteY1" fmla="*/ 0 h 25137"/>
              <a:gd name="connsiteX2" fmla="*/ 21600 w 21600"/>
              <a:gd name="connsiteY2" fmla="*/ 17322 h 25137"/>
              <a:gd name="connsiteX3" fmla="*/ 0 w 21600"/>
              <a:gd name="connsiteY3" fmla="*/ 20172 h 25137"/>
              <a:gd name="connsiteX4" fmla="*/ 0 w 21600"/>
              <a:gd name="connsiteY4" fmla="*/ 0 h 2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5137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0800" y="17322"/>
                  <a:pt x="12074" y="32816"/>
                  <a:pt x="0" y="20172"/>
                </a:cubicBezTo>
                <a:lnTo>
                  <a:pt x="0" y="0"/>
                </a:lnTo>
                <a:close/>
              </a:path>
            </a:pathLst>
          </a:custGeom>
          <a:solidFill>
            <a:srgbClr val="2C88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36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7067" y="220134"/>
            <a:ext cx="3606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06  </a:t>
            </a: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시각화</a:t>
            </a:r>
            <a:r>
              <a:rPr kumimoji="0" lang="en-US" altLang="ko-KR" sz="4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n-cs"/>
              </a:rPr>
              <a:t> </a:t>
            </a:r>
            <a:endParaRPr kumimoji="0" lang="ko-KR" altLang="en-US" sz="4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_ac ExtraBold" panose="020B0600000101010101" pitchFamily="50" charset="-127"/>
              <a:ea typeface="나눔스퀘어_ac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907" y="1591733"/>
            <a:ext cx="8656185" cy="4991227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55931"/>
            <a:ext cx="12192000" cy="543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257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webextensions/webextension1.xml><?xml version="1.0" encoding="utf-8"?>
<we:webextension xmlns:we="http://schemas.microsoft.com/office/webextensions/webextension/2010/11" id="{16AE1078-D1CB-4598-8334-10AD36469B44}">
  <we:reference id="wa104295828" version="1.9.0.0" store="ko-KR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wikipedia.org&quot;,&quot;values&quot;:{},&quot;data&quot;:{&quot;uri&quot;:&quot;www.wikipedia.org&quot;},&quot;secure&quot;:false}],&quot;name&quot;:&quot;www.wikipedia.org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360</TotalTime>
  <Words>110</Words>
  <Application>Microsoft Office PowerPoint</Application>
  <PresentationFormat>와이드스크린</PresentationFormat>
  <Paragraphs>34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나눔스퀘어_ac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tjoeun</dc:creator>
  <cp:lastModifiedBy>tjoeun</cp:lastModifiedBy>
  <cp:revision>18</cp:revision>
  <dcterms:created xsi:type="dcterms:W3CDTF">2021-04-20T03:17:13Z</dcterms:created>
  <dcterms:modified xsi:type="dcterms:W3CDTF">2021-04-21T05:10:36Z</dcterms:modified>
</cp:coreProperties>
</file>

<file path=docProps/thumbnail.jpeg>
</file>